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2" r:id="rId5"/>
    <p:sldId id="264" r:id="rId6"/>
    <p:sldId id="265" r:id="rId7"/>
    <p:sldId id="266" r:id="rId8"/>
    <p:sldId id="268" r:id="rId9"/>
    <p:sldId id="270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B8B0E-EE94-B343-93DC-F210336F045A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2D16C-C43F-E14F-B869-0CAEF42C4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Добрый день уважаемые коллеги! Мы с Вами знаем восемь клавиш построения СМК: </a:t>
            </a:r>
            <a:r>
              <a:rPr kumimoji="0" lang="ru-RU" sz="1200" dirty="0" smtClean="0"/>
              <a:t>Ориентация на потребителя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Лидерство руководства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Вовлечение персонала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Процессный подход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Системный подход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Непрерывное совершенство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Руководство основанное на фактах</a:t>
            </a:r>
            <a:r>
              <a:rPr kumimoji="0" lang="ru-RU" sz="1200" baseline="0" dirty="0" smtClean="0"/>
              <a:t> </a:t>
            </a:r>
            <a:r>
              <a:rPr kumimoji="0" lang="ru-RU" sz="1200" dirty="0" smtClean="0"/>
              <a:t>Конструктивные отношения с партнерами. Разрешите более подробно остановиться на клавише:</a:t>
            </a:r>
            <a:r>
              <a:rPr kumimoji="0" lang="ru-RU" sz="1200" baseline="0" dirty="0" smtClean="0"/>
              <a:t> Процессном подходе. </a:t>
            </a:r>
            <a:endParaRPr kumimoji="0" lang="ru-RU" sz="1200" dirty="0" smtClean="0"/>
          </a:p>
          <a:p>
            <a:endParaRPr kumimoji="0"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104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процесс?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Структура процесса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Что такое формализация процесса?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От чего зависит степень формализации процесса?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процесс?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Структура процесса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Что такое формализация процесса?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От чего зависит степень формализации процесса?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процесс?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Структура процесса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Что такое формализация процесса?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От чего зависит степень формализации процесса?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процесс?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Структура процесса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Что такое формализация процесса?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От чего зависит степень формализации процесса?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процесс?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Структура процесса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Что такое формализация процесса?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От чего зависит степень формализации процесса?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процесс?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Структура процесса</a:t>
            </a: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Что такое формализация процесса?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От чего зависит степень формализации процесса?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BD57F-CA2F-AD4B-9A83-3A6C31190D3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183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14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3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0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4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03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3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69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773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59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9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9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0F48A-7595-1F41-A878-04733CA4D55D}" type="datetimeFigureOut">
              <a:rPr lang="ru-RU" smtClean="0"/>
              <a:t>16.04.13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CCEA7-4194-7340-96D4-F48375760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63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-it-a-2\Documents\Дизайнерский подход\Новая папка\new\Безимени-2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32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65977" y="4873685"/>
            <a:ext cx="9078023" cy="16493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435000" y="783418"/>
            <a:ext cx="0" cy="41067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640790" y="766925"/>
            <a:ext cx="0" cy="41067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640934" y="783418"/>
            <a:ext cx="0" cy="41067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677974" y="783418"/>
            <a:ext cx="0" cy="410676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93735" y="197916"/>
            <a:ext cx="4857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FF"/>
                </a:solidFill>
              </a:rPr>
              <a:t>Пять стадий упадка организации (Д. Коллинз)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77" y="2589403"/>
            <a:ext cx="131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Полилиния 17"/>
          <p:cNvSpPr/>
          <p:nvPr/>
        </p:nvSpPr>
        <p:spPr>
          <a:xfrm>
            <a:off x="0" y="814124"/>
            <a:ext cx="9144000" cy="4059561"/>
          </a:xfrm>
          <a:custGeom>
            <a:avLst/>
            <a:gdLst>
              <a:gd name="connsiteX0" fmla="*/ 0 w 9242024"/>
              <a:gd name="connsiteY0" fmla="*/ 3284389 h 4133711"/>
              <a:gd name="connsiteX1" fmla="*/ 1847356 w 9242024"/>
              <a:gd name="connsiteY1" fmla="*/ 2476232 h 4133711"/>
              <a:gd name="connsiteX2" fmla="*/ 3645229 w 9242024"/>
              <a:gd name="connsiteY2" fmla="*/ 1008354 h 4133711"/>
              <a:gd name="connsiteX3" fmla="*/ 4379223 w 9242024"/>
              <a:gd name="connsiteY3" fmla="*/ 356880 h 4133711"/>
              <a:gd name="connsiteX4" fmla="*/ 5426608 w 9242024"/>
              <a:gd name="connsiteY4" fmla="*/ 84745 h 4133711"/>
              <a:gd name="connsiteX5" fmla="*/ 5937930 w 9242024"/>
              <a:gd name="connsiteY5" fmla="*/ 1857744 h 4133711"/>
              <a:gd name="connsiteX6" fmla="*/ 6251321 w 9242024"/>
              <a:gd name="connsiteY6" fmla="*/ 1404186 h 4133711"/>
              <a:gd name="connsiteX7" fmla="*/ 6754395 w 9242024"/>
              <a:gd name="connsiteY7" fmla="*/ 2476232 h 4133711"/>
              <a:gd name="connsiteX8" fmla="*/ 7043045 w 9242024"/>
              <a:gd name="connsiteY8" fmla="*/ 2088646 h 4133711"/>
              <a:gd name="connsiteX9" fmla="*/ 7818275 w 9242024"/>
              <a:gd name="connsiteY9" fmla="*/ 3012254 h 4133711"/>
              <a:gd name="connsiteX10" fmla="*/ 8016206 w 9242024"/>
              <a:gd name="connsiteY10" fmla="*/ 2682394 h 4133711"/>
              <a:gd name="connsiteX11" fmla="*/ 9113073 w 9242024"/>
              <a:gd name="connsiteY11" fmla="*/ 4010082 h 4133711"/>
              <a:gd name="connsiteX12" fmla="*/ 9220286 w 9242024"/>
              <a:gd name="connsiteY12" fmla="*/ 4076054 h 4133711"/>
              <a:gd name="connsiteX13" fmla="*/ 9220286 w 9242024"/>
              <a:gd name="connsiteY13" fmla="*/ 4076054 h 4133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242024" h="4133711">
                <a:moveTo>
                  <a:pt x="0" y="3284389"/>
                </a:moveTo>
                <a:cubicBezTo>
                  <a:pt x="619909" y="3069980"/>
                  <a:pt x="1239818" y="2855571"/>
                  <a:pt x="1847356" y="2476232"/>
                </a:cubicBezTo>
                <a:cubicBezTo>
                  <a:pt x="2454894" y="2096893"/>
                  <a:pt x="3223251" y="1361579"/>
                  <a:pt x="3645229" y="1008354"/>
                </a:cubicBezTo>
                <a:cubicBezTo>
                  <a:pt x="4067207" y="655129"/>
                  <a:pt x="4082327" y="510815"/>
                  <a:pt x="4379223" y="356880"/>
                </a:cubicBezTo>
                <a:cubicBezTo>
                  <a:pt x="4676120" y="202945"/>
                  <a:pt x="5166824" y="-165399"/>
                  <a:pt x="5426608" y="84745"/>
                </a:cubicBezTo>
                <a:cubicBezTo>
                  <a:pt x="5686392" y="334889"/>
                  <a:pt x="5800478" y="1637837"/>
                  <a:pt x="5937930" y="1857744"/>
                </a:cubicBezTo>
                <a:cubicBezTo>
                  <a:pt x="6075382" y="2077651"/>
                  <a:pt x="6115244" y="1301105"/>
                  <a:pt x="6251321" y="1404186"/>
                </a:cubicBezTo>
                <a:cubicBezTo>
                  <a:pt x="6387398" y="1507267"/>
                  <a:pt x="6622441" y="2362155"/>
                  <a:pt x="6754395" y="2476232"/>
                </a:cubicBezTo>
                <a:cubicBezTo>
                  <a:pt x="6886349" y="2590309"/>
                  <a:pt x="6865732" y="1999309"/>
                  <a:pt x="7043045" y="2088646"/>
                </a:cubicBezTo>
                <a:cubicBezTo>
                  <a:pt x="7220358" y="2177983"/>
                  <a:pt x="7656082" y="2913296"/>
                  <a:pt x="7818275" y="3012254"/>
                </a:cubicBezTo>
                <a:cubicBezTo>
                  <a:pt x="7980468" y="3111212"/>
                  <a:pt x="7800406" y="2516089"/>
                  <a:pt x="8016206" y="2682394"/>
                </a:cubicBezTo>
                <a:cubicBezTo>
                  <a:pt x="8232006" y="2848699"/>
                  <a:pt x="8912393" y="3777805"/>
                  <a:pt x="9113073" y="4010082"/>
                </a:cubicBezTo>
                <a:cubicBezTo>
                  <a:pt x="9313753" y="4242359"/>
                  <a:pt x="9220286" y="4076054"/>
                  <a:pt x="9220286" y="4076054"/>
                </a:cubicBezTo>
                <a:lnTo>
                  <a:pt x="9220286" y="4076054"/>
                </a:lnTo>
              </a:path>
            </a:pathLst>
          </a:cu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0" y="2391487"/>
            <a:ext cx="143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FF"/>
                </a:solidFill>
              </a:rPr>
              <a:t>Стадия 1:</a:t>
            </a:r>
          </a:p>
          <a:p>
            <a:r>
              <a:rPr lang="ru-RU" sz="1600" dirty="0">
                <a:solidFill>
                  <a:srgbClr val="FFFFFF"/>
                </a:solidFill>
              </a:rPr>
              <a:t>в</a:t>
            </a:r>
            <a:r>
              <a:rPr lang="ru-RU" sz="1600" dirty="0" smtClean="0">
                <a:solidFill>
                  <a:srgbClr val="FFFFFF"/>
                </a:solidFill>
              </a:rPr>
              <a:t>ысокомерие, вызванное успехами</a:t>
            </a:r>
            <a:endParaRPr lang="ru-RU" sz="1600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87400" y="1158475"/>
            <a:ext cx="18846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FF"/>
                </a:solidFill>
              </a:rPr>
              <a:t>Стадия 2:</a:t>
            </a:r>
          </a:p>
          <a:p>
            <a:r>
              <a:rPr lang="ru-RU" sz="1600" dirty="0">
                <a:solidFill>
                  <a:srgbClr val="FFFFFF"/>
                </a:solidFill>
              </a:rPr>
              <a:t>н</a:t>
            </a:r>
            <a:r>
              <a:rPr lang="ru-RU" sz="1600" dirty="0" smtClean="0">
                <a:solidFill>
                  <a:srgbClr val="FFFFFF"/>
                </a:solidFill>
              </a:rPr>
              <a:t>еконтролируемое стремление к большему</a:t>
            </a:r>
            <a:endParaRPr lang="ru-RU" sz="1600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02616" y="1712473"/>
            <a:ext cx="1884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FF"/>
                </a:solidFill>
              </a:rPr>
              <a:t>Стадия 3:</a:t>
            </a:r>
          </a:p>
          <a:p>
            <a:r>
              <a:rPr lang="ru-RU" sz="1600" dirty="0">
                <a:solidFill>
                  <a:srgbClr val="FFFFFF"/>
                </a:solidFill>
              </a:rPr>
              <a:t>о</a:t>
            </a:r>
            <a:r>
              <a:rPr lang="ru-RU" sz="1600" dirty="0" smtClean="0">
                <a:solidFill>
                  <a:srgbClr val="FFFFFF"/>
                </a:solidFill>
              </a:rPr>
              <a:t>трицание риска и опасности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39656" y="957757"/>
            <a:ext cx="1884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FF"/>
                </a:solidFill>
              </a:rPr>
              <a:t>Стадия 4:</a:t>
            </a:r>
          </a:p>
          <a:p>
            <a:r>
              <a:rPr lang="ru-RU" sz="1600" dirty="0">
                <a:solidFill>
                  <a:srgbClr val="FFFFFF"/>
                </a:solidFill>
              </a:rPr>
              <a:t>п</a:t>
            </a:r>
            <a:r>
              <a:rPr lang="ru-RU" sz="1600" dirty="0" smtClean="0">
                <a:solidFill>
                  <a:srgbClr val="FFFFFF"/>
                </a:solidFill>
              </a:rPr>
              <a:t>опытки спастись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27556" y="2266471"/>
            <a:ext cx="14164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FF"/>
                </a:solidFill>
              </a:rPr>
              <a:t>Стадия 5:</a:t>
            </a:r>
          </a:p>
          <a:p>
            <a:r>
              <a:rPr lang="ru-RU" sz="1600" dirty="0">
                <a:solidFill>
                  <a:srgbClr val="FFFFFF"/>
                </a:solidFill>
              </a:rPr>
              <a:t>к</a:t>
            </a:r>
            <a:r>
              <a:rPr lang="ru-RU" sz="1600" dirty="0" smtClean="0">
                <a:solidFill>
                  <a:srgbClr val="FFFFFF"/>
                </a:solidFill>
              </a:rPr>
              <a:t>апитуляция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6350286" y="872535"/>
            <a:ext cx="1758699" cy="1617910"/>
          </a:xfrm>
          <a:custGeom>
            <a:avLst/>
            <a:gdLst>
              <a:gd name="connsiteX0" fmla="*/ 0 w 1758699"/>
              <a:gd name="connsiteY0" fmla="*/ 1617910 h 1617910"/>
              <a:gd name="connsiteX1" fmla="*/ 445345 w 1758699"/>
              <a:gd name="connsiteY1" fmla="*/ 1527198 h 1617910"/>
              <a:gd name="connsiteX2" fmla="*/ 865948 w 1758699"/>
              <a:gd name="connsiteY2" fmla="*/ 1238570 h 1617910"/>
              <a:gd name="connsiteX3" fmla="*/ 1195834 w 1758699"/>
              <a:gd name="connsiteY3" fmla="*/ 925203 h 1617910"/>
              <a:gd name="connsiteX4" fmla="*/ 1435000 w 1758699"/>
              <a:gd name="connsiteY4" fmla="*/ 562357 h 1617910"/>
              <a:gd name="connsiteX5" fmla="*/ 1657673 w 1758699"/>
              <a:gd name="connsiteY5" fmla="*/ 216004 h 1617910"/>
              <a:gd name="connsiteX6" fmla="*/ 1748391 w 1758699"/>
              <a:gd name="connsiteY6" fmla="*/ 26334 h 1617910"/>
              <a:gd name="connsiteX7" fmla="*/ 1756638 w 1758699"/>
              <a:gd name="connsiteY7" fmla="*/ 1595 h 1617910"/>
              <a:gd name="connsiteX8" fmla="*/ 1756638 w 1758699"/>
              <a:gd name="connsiteY8" fmla="*/ 1595 h 161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8699" h="1617910">
                <a:moveTo>
                  <a:pt x="0" y="1617910"/>
                </a:moveTo>
                <a:cubicBezTo>
                  <a:pt x="150510" y="1604165"/>
                  <a:pt x="301020" y="1590421"/>
                  <a:pt x="445345" y="1527198"/>
                </a:cubicBezTo>
                <a:cubicBezTo>
                  <a:pt x="589670" y="1463975"/>
                  <a:pt x="740867" y="1338902"/>
                  <a:pt x="865948" y="1238570"/>
                </a:cubicBezTo>
                <a:cubicBezTo>
                  <a:pt x="991029" y="1138238"/>
                  <a:pt x="1100992" y="1037905"/>
                  <a:pt x="1195834" y="925203"/>
                </a:cubicBezTo>
                <a:cubicBezTo>
                  <a:pt x="1290676" y="812501"/>
                  <a:pt x="1358027" y="680557"/>
                  <a:pt x="1435000" y="562357"/>
                </a:cubicBezTo>
                <a:cubicBezTo>
                  <a:pt x="1511973" y="444157"/>
                  <a:pt x="1605441" y="305341"/>
                  <a:pt x="1657673" y="216004"/>
                </a:cubicBezTo>
                <a:cubicBezTo>
                  <a:pt x="1709905" y="126667"/>
                  <a:pt x="1731897" y="62069"/>
                  <a:pt x="1748391" y="26334"/>
                </a:cubicBezTo>
                <a:cubicBezTo>
                  <a:pt x="1764885" y="-9401"/>
                  <a:pt x="1756638" y="1595"/>
                  <a:pt x="1756638" y="1595"/>
                </a:cubicBezTo>
                <a:lnTo>
                  <a:pt x="1756638" y="1595"/>
                </a:lnTo>
              </a:path>
            </a:pathLst>
          </a:custGeom>
          <a:ln>
            <a:solidFill>
              <a:srgbClr val="FFFF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7385301" y="1780448"/>
            <a:ext cx="1758699" cy="1617910"/>
          </a:xfrm>
          <a:custGeom>
            <a:avLst/>
            <a:gdLst>
              <a:gd name="connsiteX0" fmla="*/ 0 w 1758699"/>
              <a:gd name="connsiteY0" fmla="*/ 1617910 h 1617910"/>
              <a:gd name="connsiteX1" fmla="*/ 445345 w 1758699"/>
              <a:gd name="connsiteY1" fmla="*/ 1527198 h 1617910"/>
              <a:gd name="connsiteX2" fmla="*/ 865948 w 1758699"/>
              <a:gd name="connsiteY2" fmla="*/ 1238570 h 1617910"/>
              <a:gd name="connsiteX3" fmla="*/ 1195834 w 1758699"/>
              <a:gd name="connsiteY3" fmla="*/ 925203 h 1617910"/>
              <a:gd name="connsiteX4" fmla="*/ 1435000 w 1758699"/>
              <a:gd name="connsiteY4" fmla="*/ 562357 h 1617910"/>
              <a:gd name="connsiteX5" fmla="*/ 1657673 w 1758699"/>
              <a:gd name="connsiteY5" fmla="*/ 216004 h 1617910"/>
              <a:gd name="connsiteX6" fmla="*/ 1748391 w 1758699"/>
              <a:gd name="connsiteY6" fmla="*/ 26334 h 1617910"/>
              <a:gd name="connsiteX7" fmla="*/ 1756638 w 1758699"/>
              <a:gd name="connsiteY7" fmla="*/ 1595 h 1617910"/>
              <a:gd name="connsiteX8" fmla="*/ 1756638 w 1758699"/>
              <a:gd name="connsiteY8" fmla="*/ 1595 h 161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8699" h="1617910">
                <a:moveTo>
                  <a:pt x="0" y="1617910"/>
                </a:moveTo>
                <a:cubicBezTo>
                  <a:pt x="150510" y="1604165"/>
                  <a:pt x="301020" y="1590421"/>
                  <a:pt x="445345" y="1527198"/>
                </a:cubicBezTo>
                <a:cubicBezTo>
                  <a:pt x="589670" y="1463975"/>
                  <a:pt x="740867" y="1338902"/>
                  <a:pt x="865948" y="1238570"/>
                </a:cubicBezTo>
                <a:cubicBezTo>
                  <a:pt x="991029" y="1138238"/>
                  <a:pt x="1100992" y="1037905"/>
                  <a:pt x="1195834" y="925203"/>
                </a:cubicBezTo>
                <a:cubicBezTo>
                  <a:pt x="1290676" y="812501"/>
                  <a:pt x="1358027" y="680557"/>
                  <a:pt x="1435000" y="562357"/>
                </a:cubicBezTo>
                <a:cubicBezTo>
                  <a:pt x="1511973" y="444157"/>
                  <a:pt x="1605441" y="305341"/>
                  <a:pt x="1657673" y="216004"/>
                </a:cubicBezTo>
                <a:cubicBezTo>
                  <a:pt x="1709905" y="126667"/>
                  <a:pt x="1731897" y="62069"/>
                  <a:pt x="1748391" y="26334"/>
                </a:cubicBezTo>
                <a:cubicBezTo>
                  <a:pt x="1764885" y="-9401"/>
                  <a:pt x="1756638" y="1595"/>
                  <a:pt x="1756638" y="1595"/>
                </a:cubicBezTo>
                <a:lnTo>
                  <a:pt x="1756638" y="1595"/>
                </a:lnTo>
              </a:path>
            </a:pathLst>
          </a:custGeom>
          <a:ln>
            <a:solidFill>
              <a:srgbClr val="FFFF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56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690" y="437066"/>
            <a:ext cx="7670622" cy="575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13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Users\a-it-a-2\Documents\Дизайнерский подход\Новая папка\new\титульник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3326"/>
            <a:ext cx="9144000" cy="68713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48495"/>
            <a:ext cx="8572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>
                    <a:lumMod val="95000"/>
                  </a:schemeClr>
                </a:solidFill>
              </a:rPr>
              <a:t>Место и роль руководителя пятого уровня </a:t>
            </a:r>
          </a:p>
          <a:p>
            <a:pPr algn="ctr"/>
            <a:r>
              <a:rPr lang="ru-RU" sz="4400" b="1" dirty="0" smtClean="0">
                <a:solidFill>
                  <a:schemeClr val="bg1">
                    <a:lumMod val="95000"/>
                  </a:schemeClr>
                </a:solidFill>
              </a:rPr>
              <a:t>в условиях меняющегося здравоохранения</a:t>
            </a:r>
            <a:endParaRPr lang="ru-RU" sz="4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618543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Главный врач  Хайруллин И.И.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499494"/>
            <a:ext cx="900115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chemeClr val="bg1"/>
                </a:solidFill>
              </a:rPr>
              <a:t>«При согласии малое растет, при несогласии величайшее разрушается» </a:t>
            </a:r>
            <a:endParaRPr lang="ru-RU" sz="2400" i="1" dirty="0" smtClean="0">
              <a:solidFill>
                <a:schemeClr val="bg1"/>
              </a:solidFill>
            </a:endParaRPr>
          </a:p>
          <a:p>
            <a:pPr algn="r"/>
            <a:r>
              <a:rPr lang="ru-RU" sz="2400" i="1" dirty="0" smtClean="0">
                <a:solidFill>
                  <a:schemeClr val="bg1"/>
                </a:solidFill>
              </a:rPr>
              <a:t>Саллюстий 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0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00298" y="428604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Содержание</a:t>
            </a:r>
            <a:endParaRPr lang="ru-RU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Вертикальный текст 2"/>
          <p:cNvSpPr txBox="1">
            <a:spLocks/>
          </p:cNvSpPr>
          <p:nvPr/>
        </p:nvSpPr>
        <p:spPr>
          <a:xfrm>
            <a:off x="928662" y="1285860"/>
            <a:ext cx="8072494" cy="376924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Лидер и руководитель</a:t>
            </a:r>
          </a:p>
          <a:p>
            <a:pPr defTabSz="914400">
              <a:spcBef>
                <a:spcPct val="20000"/>
              </a:spcBef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Виды власти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ru-RU" sz="3600" noProof="0" dirty="0" smtClean="0">
                <a:solidFill>
                  <a:schemeClr val="bg1">
                    <a:lumMod val="95000"/>
                  </a:schemeClr>
                </a:solidFill>
              </a:rPr>
              <a:t>Стили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управления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ru-RU" sz="3600" noProof="0" dirty="0" smtClean="0">
                <a:solidFill>
                  <a:schemeClr val="bg1">
                    <a:lumMod val="95000"/>
                  </a:schemeClr>
                </a:solidFill>
              </a:rPr>
              <a:t>У</a:t>
            </a: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ровни руководства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noProof="0" dirty="0" smtClean="0">
                <a:solidFill>
                  <a:schemeClr val="bg1">
                    <a:lumMod val="95000"/>
                  </a:schemeClr>
                </a:solidFill>
              </a:rPr>
              <a:t>5. С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тадии упадка организации</a:t>
            </a:r>
            <a:endParaRPr kumimoji="0" lang="ru-RU" sz="360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83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Вертикальный текст 2"/>
          <p:cNvSpPr txBox="1">
            <a:spLocks/>
          </p:cNvSpPr>
          <p:nvPr/>
        </p:nvSpPr>
        <p:spPr>
          <a:xfrm>
            <a:off x="928662" y="1285861"/>
            <a:ext cx="8072494" cy="2863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766" y="1293514"/>
            <a:ext cx="4392175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FFFFFF"/>
                </a:solidFill>
              </a:rPr>
              <a:t>Регулирование </a:t>
            </a:r>
            <a:r>
              <a:rPr lang="ru-RU" dirty="0">
                <a:solidFill>
                  <a:srgbClr val="FFFFFF"/>
                </a:solidFill>
              </a:rPr>
              <a:t>отношений </a:t>
            </a:r>
            <a:r>
              <a:rPr lang="ru-RU" dirty="0" smtClean="0">
                <a:solidFill>
                  <a:srgbClr val="FFFFFF"/>
                </a:solidFill>
              </a:rPr>
              <a:t>не институционального </a:t>
            </a:r>
            <a:r>
              <a:rPr lang="ru-RU" dirty="0">
                <a:solidFill>
                  <a:srgbClr val="FFFFFF"/>
                </a:solidFill>
              </a:rPr>
              <a:t>характера; </a:t>
            </a:r>
            <a:endParaRPr lang="ru-RU" dirty="0" smtClean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Относится </a:t>
            </a:r>
            <a:r>
              <a:rPr lang="ru-RU" dirty="0">
                <a:solidFill>
                  <a:srgbClr val="FFFFFF"/>
                </a:solidFill>
              </a:rPr>
              <a:t>к микросреде; </a:t>
            </a:r>
            <a:endParaRPr lang="ru-RU" dirty="0" smtClean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Как результат </a:t>
            </a:r>
            <a:r>
              <a:rPr lang="ru-RU" dirty="0">
                <a:solidFill>
                  <a:srgbClr val="FFFFFF"/>
                </a:solidFill>
              </a:rPr>
              <a:t>групповой деятельности возникает стихийно</a:t>
            </a:r>
            <a:r>
              <a:rPr lang="ru-RU" dirty="0" smtClean="0">
                <a:solidFill>
                  <a:srgbClr val="FFFFFF"/>
                </a:solidFill>
              </a:rPr>
              <a:t>;</a:t>
            </a: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 Лидер </a:t>
            </a:r>
            <a:r>
              <a:rPr lang="ru-RU" dirty="0">
                <a:solidFill>
                  <a:srgbClr val="FFFFFF"/>
                </a:solidFill>
              </a:rPr>
              <a:t>– не обладает определенной системой </a:t>
            </a:r>
            <a:r>
              <a:rPr lang="ru-RU" dirty="0" smtClean="0">
                <a:solidFill>
                  <a:srgbClr val="FFFFFF"/>
                </a:solidFill>
              </a:rPr>
              <a:t>санкций;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Лидер </a:t>
            </a:r>
            <a:r>
              <a:rPr lang="ru-RU" dirty="0">
                <a:solidFill>
                  <a:srgbClr val="FFFFFF"/>
                </a:solidFill>
              </a:rPr>
              <a:t>– несет сам ответственность за принятое </a:t>
            </a:r>
            <a:r>
              <a:rPr lang="ru-RU" dirty="0" smtClean="0">
                <a:solidFill>
                  <a:srgbClr val="FFFFFF"/>
                </a:solidFill>
              </a:rPr>
              <a:t>решение;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r>
              <a:rPr lang="ru-RU" dirty="0">
                <a:solidFill>
                  <a:srgbClr val="FFFFFF"/>
                </a:solidFill>
              </a:rPr>
              <a:t>С</a:t>
            </a:r>
            <a:r>
              <a:rPr lang="ru-RU" dirty="0" smtClean="0">
                <a:solidFill>
                  <a:srgbClr val="FFFFFF"/>
                </a:solidFill>
              </a:rPr>
              <a:t>фера </a:t>
            </a:r>
            <a:r>
              <a:rPr lang="ru-RU" dirty="0">
                <a:solidFill>
                  <a:srgbClr val="FFFFFF"/>
                </a:solidFill>
              </a:rPr>
              <a:t>деятельности </a:t>
            </a:r>
            <a:r>
              <a:rPr lang="ru-RU" dirty="0" smtClean="0">
                <a:solidFill>
                  <a:srgbClr val="FFFFFF"/>
                </a:solidFill>
              </a:rPr>
              <a:t>лидера – группа. 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6838" y="1285861"/>
            <a:ext cx="4377161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FFFFFF"/>
                </a:solidFill>
              </a:rPr>
              <a:t>Регулирование </a:t>
            </a:r>
            <a:r>
              <a:rPr lang="ru-RU" dirty="0">
                <a:solidFill>
                  <a:srgbClr val="FFFFFF"/>
                </a:solidFill>
              </a:rPr>
              <a:t>институциональных </a:t>
            </a:r>
            <a:r>
              <a:rPr lang="ru-RU" dirty="0" smtClean="0">
                <a:solidFill>
                  <a:srgbClr val="FFFFFF"/>
                </a:solidFill>
              </a:rPr>
              <a:t>отношений;</a:t>
            </a: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>
                <a:solidFill>
                  <a:srgbClr val="FFFFFF"/>
                </a:solidFill>
              </a:rPr>
              <a:t>Ф</a:t>
            </a:r>
            <a:r>
              <a:rPr lang="ru-RU" dirty="0" smtClean="0">
                <a:solidFill>
                  <a:srgbClr val="FFFFFF"/>
                </a:solidFill>
              </a:rPr>
              <a:t>ункционирует </a:t>
            </a:r>
            <a:r>
              <a:rPr lang="ru-RU" dirty="0">
                <a:solidFill>
                  <a:srgbClr val="FFFFFF"/>
                </a:solidFill>
              </a:rPr>
              <a:t>в соответствии с </a:t>
            </a:r>
            <a:r>
              <a:rPr lang="ru-RU" dirty="0" smtClean="0">
                <a:solidFill>
                  <a:srgbClr val="FFFFFF"/>
                </a:solidFill>
              </a:rPr>
              <a:t>потребностями макросреды;</a:t>
            </a: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r>
              <a:rPr lang="ru-RU" dirty="0">
                <a:solidFill>
                  <a:srgbClr val="FFFFFF"/>
                </a:solidFill>
              </a:rPr>
              <a:t>Ф</a:t>
            </a:r>
            <a:r>
              <a:rPr lang="ru-RU" dirty="0" smtClean="0">
                <a:solidFill>
                  <a:srgbClr val="FFFFFF"/>
                </a:solidFill>
              </a:rPr>
              <a:t>ункционирует </a:t>
            </a:r>
            <a:r>
              <a:rPr lang="ru-RU" dirty="0">
                <a:solidFill>
                  <a:srgbClr val="FFFFFF"/>
                </a:solidFill>
              </a:rPr>
              <a:t>в результате целенаправленной и контролируемой деятельности социальных структур.</a:t>
            </a: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>
                <a:solidFill>
                  <a:srgbClr val="FFFFFF"/>
                </a:solidFill>
              </a:rPr>
              <a:t>Н</a:t>
            </a:r>
            <a:r>
              <a:rPr lang="ru-RU" dirty="0" smtClean="0">
                <a:solidFill>
                  <a:srgbClr val="FFFFFF"/>
                </a:solidFill>
              </a:rPr>
              <a:t>осит </a:t>
            </a:r>
            <a:r>
              <a:rPr lang="ru-RU" dirty="0">
                <a:solidFill>
                  <a:srgbClr val="FFFFFF"/>
                </a:solidFill>
              </a:rPr>
              <a:t>более стабильный характер</a:t>
            </a:r>
            <a:r>
              <a:rPr lang="ru-RU" dirty="0" smtClean="0">
                <a:solidFill>
                  <a:srgbClr val="FFFFFF"/>
                </a:solidFill>
              </a:rPr>
              <a:t>.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Принятие </a:t>
            </a:r>
            <a:r>
              <a:rPr lang="ru-RU" dirty="0">
                <a:solidFill>
                  <a:srgbClr val="FFFFFF"/>
                </a:solidFill>
              </a:rPr>
              <a:t>решения руководителя – носит сложный опосредованный характер; </a:t>
            </a:r>
            <a:endParaRPr lang="ru-RU" dirty="0" smtClean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r>
              <a:rPr lang="ru-RU" dirty="0">
                <a:solidFill>
                  <a:srgbClr val="FFFFFF"/>
                </a:solidFill>
              </a:rPr>
              <a:t>Руководство – не только группа, но и внешние контакты.</a:t>
            </a:r>
          </a:p>
          <a:p>
            <a:pPr lvl="0"/>
            <a:endParaRPr lang="ru-RU" dirty="0"/>
          </a:p>
          <a:p>
            <a:endParaRPr lang="ru-RU" dirty="0"/>
          </a:p>
          <a:p>
            <a:pPr lvl="0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4098" idx="0"/>
          </p:cNvCxnSpPr>
          <p:nvPr/>
        </p:nvCxnSpPr>
        <p:spPr>
          <a:xfrm>
            <a:off x="4572000" y="1"/>
            <a:ext cx="0" cy="5953976"/>
          </a:xfrm>
          <a:prstGeom prst="line">
            <a:avLst/>
          </a:prstGeom>
          <a:ln w="762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0402" y="296874"/>
            <a:ext cx="3397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FF"/>
                </a:solidFill>
              </a:rPr>
              <a:t>ЛИДЕРСТВО</a:t>
            </a:r>
            <a:endParaRPr lang="ru-RU" sz="40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1781" y="383302"/>
            <a:ext cx="3397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FF"/>
                </a:solidFill>
              </a:rPr>
              <a:t>РУКОВОДСТВО</a:t>
            </a:r>
            <a:endParaRPr lang="ru-RU" sz="4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766" y="6019949"/>
            <a:ext cx="8923390" cy="523220"/>
          </a:xfrm>
          <a:prstGeom prst="rect">
            <a:avLst/>
          </a:prstGeom>
          <a:noFill/>
          <a:ln w="7620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FF"/>
                </a:solidFill>
              </a:rPr>
              <a:t>ЭФФЕКТИВНЫЙ РУКОВОДИТЕЛЬ     -        ВСЕГДА ЛИДЕР !</a:t>
            </a:r>
          </a:p>
        </p:txBody>
      </p:sp>
    </p:spTree>
    <p:extLst>
      <p:ext uri="{BB962C8B-B14F-4D97-AF65-F5344CB8AC3E}">
        <p14:creationId xmlns:p14="http://schemas.microsoft.com/office/powerpoint/2010/main" val="229507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Вертикальный текст 2"/>
          <p:cNvSpPr txBox="1">
            <a:spLocks/>
          </p:cNvSpPr>
          <p:nvPr/>
        </p:nvSpPr>
        <p:spPr>
          <a:xfrm>
            <a:off x="928662" y="1285861"/>
            <a:ext cx="8072494" cy="2863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931" y="2100179"/>
            <a:ext cx="8803225" cy="4539704"/>
          </a:xfrm>
          <a:prstGeom prst="rect">
            <a:avLst/>
          </a:prstGeom>
          <a:ln w="76200" cmpd="sng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 </a:t>
            </a:r>
            <a:endParaRPr lang="ru-RU" sz="2800" dirty="0">
              <a:solidFill>
                <a:srgbClr val="FFFFFF"/>
              </a:solidFill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dirty="0">
                <a:solidFill>
                  <a:srgbClr val="FFFFFF"/>
                </a:solidFill>
              </a:rPr>
              <a:t>Законная (легитимная)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dirty="0">
                <a:solidFill>
                  <a:srgbClr val="FFFFFF"/>
                </a:solidFill>
              </a:rPr>
              <a:t>Поощрительная (основанная на вознаграждении)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dirty="0">
                <a:solidFill>
                  <a:srgbClr val="FFFFFF"/>
                </a:solidFill>
              </a:rPr>
              <a:t>Принудительная (основанная на наказании)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dirty="0">
                <a:solidFill>
                  <a:srgbClr val="FFFFFF"/>
                </a:solidFill>
              </a:rPr>
              <a:t>Компетентная (экспертная)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dirty="0">
                <a:solidFill>
                  <a:srgbClr val="FFFFFF"/>
                </a:solidFill>
              </a:rPr>
              <a:t>Харизматичная (референтная</a:t>
            </a:r>
            <a:r>
              <a:rPr lang="ru-RU" sz="2800" dirty="0" smtClean="0">
                <a:solidFill>
                  <a:srgbClr val="FFFFFF"/>
                </a:solidFill>
              </a:rPr>
              <a:t>)</a:t>
            </a:r>
          </a:p>
          <a:p>
            <a:pPr lvl="0" algn="r">
              <a:lnSpc>
                <a:spcPct val="150000"/>
              </a:lnSpc>
            </a:pPr>
            <a:r>
              <a:rPr lang="ru-RU" sz="3600" dirty="0" smtClean="0">
                <a:solidFill>
                  <a:srgbClr val="FFFFFF"/>
                </a:solidFill>
              </a:rPr>
              <a:t>АУДИТ ВЛАСТИ</a:t>
            </a:r>
            <a:endParaRPr lang="ru-RU" sz="36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6350" y="272135"/>
            <a:ext cx="6754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FF"/>
                </a:solidFill>
              </a:rPr>
              <a:t>В Л А С Т Ь</a:t>
            </a:r>
            <a:endParaRPr lang="ru-RU" sz="4000" b="1" i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31" y="1377166"/>
            <a:ext cx="88032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FFFF"/>
                </a:solidFill>
              </a:rPr>
              <a:t>Власть – это всегда принуждение. 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83477" y="5706583"/>
            <a:ext cx="7908993" cy="0"/>
          </a:xfrm>
          <a:prstGeom prst="line">
            <a:avLst/>
          </a:prstGeom>
          <a:ln w="3810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25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851" y="1301751"/>
            <a:ext cx="631369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Авторитарный</a:t>
            </a:r>
            <a:endParaRPr lang="ru-RU" sz="2800" dirty="0" smtClean="0">
              <a:solidFill>
                <a:srgbClr val="FFFFFF"/>
              </a:solidFill>
            </a:endParaRPr>
          </a:p>
          <a:p>
            <a:endParaRPr lang="ru-RU" sz="2800" dirty="0">
              <a:solidFill>
                <a:srgbClr val="FFFFFF"/>
              </a:solidFill>
            </a:endParaRPr>
          </a:p>
          <a:p>
            <a:r>
              <a:rPr lang="en-US" sz="2800" dirty="0" smtClean="0">
                <a:solidFill>
                  <a:srgbClr val="FFFFFF"/>
                </a:solidFill>
              </a:rPr>
              <a:t>Демократический</a:t>
            </a:r>
            <a:endParaRPr lang="ru-RU" sz="2800" dirty="0" smtClean="0">
              <a:solidFill>
                <a:srgbClr val="FFFFFF"/>
              </a:solidFill>
            </a:endParaRPr>
          </a:p>
          <a:p>
            <a:endParaRPr lang="ru-RU" sz="2800" dirty="0">
              <a:solidFill>
                <a:srgbClr val="FFFFFF"/>
              </a:solidFill>
            </a:endParaRPr>
          </a:p>
          <a:p>
            <a:r>
              <a:rPr lang="en-US" sz="2800" dirty="0">
                <a:solidFill>
                  <a:srgbClr val="FFFFFF"/>
                </a:solidFill>
              </a:rPr>
              <a:t>Попустительский</a:t>
            </a:r>
            <a:endParaRPr lang="ru-RU" sz="2800" dirty="0">
              <a:solidFill>
                <a:srgbClr val="FFFFFF"/>
              </a:solidFill>
            </a:endParaRPr>
          </a:p>
          <a:p>
            <a:r>
              <a:rPr lang="en-US" dirty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11264" y="280381"/>
            <a:ext cx="4746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FFFF"/>
                </a:solidFill>
              </a:rPr>
              <a:t>СТИЛИ УПРАВЛЕНИЯ</a:t>
            </a:r>
            <a:endParaRPr lang="ru-RU" sz="4000" i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411500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FFFF"/>
                </a:solidFill>
              </a:rPr>
              <a:t>NB! </a:t>
            </a:r>
            <a:r>
              <a:rPr lang="en-US" sz="2800" b="1" i="1" dirty="0" smtClean="0">
                <a:solidFill>
                  <a:srgbClr val="FFFFFF"/>
                </a:solidFill>
              </a:rPr>
              <a:t>Трансформирующийся </a:t>
            </a:r>
            <a:r>
              <a:rPr lang="en-US" sz="2800" b="1" i="1" dirty="0">
                <a:solidFill>
                  <a:srgbClr val="FFFFFF"/>
                </a:solidFill>
              </a:rPr>
              <a:t>и трансформирующий </a:t>
            </a:r>
            <a:r>
              <a:rPr lang="en-US" sz="2800" b="1" i="1" dirty="0" smtClean="0">
                <a:solidFill>
                  <a:srgbClr val="FFFFFF"/>
                </a:solidFill>
              </a:rPr>
              <a:t>лидер</a:t>
            </a:r>
            <a:endParaRPr lang="ru-RU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3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57672" y="6296040"/>
            <a:ext cx="5748245" cy="369332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FF"/>
                </a:solidFill>
              </a:rPr>
              <a:t> </a:t>
            </a:r>
            <a:r>
              <a:rPr lang="en-US" b="1" i="1" dirty="0" smtClean="0">
                <a:solidFill>
                  <a:srgbClr val="FFFFFF"/>
                </a:solidFill>
              </a:rPr>
              <a:t>Высокопрофессиональный </a:t>
            </a:r>
            <a:r>
              <a:rPr lang="en-US" b="1" i="1" dirty="0">
                <a:solidFill>
                  <a:srgbClr val="FFFFFF"/>
                </a:solidFill>
              </a:rPr>
              <a:t>сотрудник</a:t>
            </a:r>
            <a:r>
              <a:rPr lang="en-US" b="1" i="1" dirty="0" smtClean="0">
                <a:solidFill>
                  <a:srgbClr val="FFFFFF"/>
                </a:solidFill>
              </a:rPr>
              <a:t>: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57672" y="4932124"/>
            <a:ext cx="5748245" cy="1200329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FF"/>
                </a:solidFill>
              </a:rPr>
              <a:t> </a:t>
            </a:r>
            <a:r>
              <a:rPr lang="en-US" b="1" i="1" dirty="0">
                <a:solidFill>
                  <a:srgbClr val="FFFFFF"/>
                </a:solidFill>
              </a:rPr>
              <a:t>Ценный </a:t>
            </a:r>
            <a:r>
              <a:rPr lang="en-US" b="1" i="1" dirty="0" smtClean="0">
                <a:solidFill>
                  <a:srgbClr val="FFFFFF"/>
                </a:solidFill>
              </a:rPr>
              <a:t>Челны </a:t>
            </a:r>
            <a:r>
              <a:rPr lang="en-US" b="1" i="1" dirty="0">
                <a:solidFill>
                  <a:srgbClr val="FFFFFF"/>
                </a:solidFill>
              </a:rPr>
              <a:t>команды</a:t>
            </a:r>
            <a:r>
              <a:rPr lang="en-US" b="1" i="1" dirty="0" smtClean="0">
                <a:solidFill>
                  <a:srgbClr val="FFFFFF"/>
                </a:solidFill>
              </a:rPr>
              <a:t>:</a:t>
            </a:r>
            <a:endParaRPr lang="ru-RU" b="1" i="1" dirty="0" smtClean="0">
              <a:solidFill>
                <a:srgbClr val="FFFFFF"/>
              </a:solidFill>
            </a:endParaRPr>
          </a:p>
          <a:p>
            <a:pPr algn="ctr"/>
            <a:r>
              <a:rPr lang="en-US" i="1" dirty="0">
                <a:solidFill>
                  <a:srgbClr val="FFFFFF"/>
                </a:solidFill>
              </a:rPr>
              <a:t>Вносит личный вклад в достижение целей, стоящих перед компанией, эффективно работает с другими членами команды</a:t>
            </a:r>
            <a:r>
              <a:rPr lang="en-US" i="1" dirty="0" smtClean="0">
                <a:solidFill>
                  <a:srgbClr val="FFFFFF"/>
                </a:solidFill>
              </a:rPr>
              <a:t>.</a:t>
            </a:r>
            <a:r>
              <a:rPr lang="ru-RU" b="1" i="1" dirty="0" smtClean="0">
                <a:solidFill>
                  <a:srgbClr val="FFFFFF"/>
                </a:solidFill>
              </a:rPr>
              <a:t> 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57672" y="3751241"/>
            <a:ext cx="6069884" cy="923330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FF"/>
                </a:solidFill>
              </a:rPr>
              <a:t>Компетентный </a:t>
            </a:r>
            <a:r>
              <a:rPr lang="en-US" b="1" i="1" dirty="0">
                <a:solidFill>
                  <a:srgbClr val="FFFFFF"/>
                </a:solidFill>
              </a:rPr>
              <a:t>менеджер: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ru-RU" dirty="0" smtClean="0">
              <a:solidFill>
                <a:srgbClr val="FFFFFF"/>
              </a:solidFill>
            </a:endParaRPr>
          </a:p>
          <a:p>
            <a:pPr algn="ctr"/>
            <a:r>
              <a:rPr lang="en-US" i="1" dirty="0" smtClean="0">
                <a:solidFill>
                  <a:srgbClr val="FFFFFF"/>
                </a:solidFill>
              </a:rPr>
              <a:t>Организует </a:t>
            </a:r>
            <a:r>
              <a:rPr lang="en-US" i="1" dirty="0">
                <a:solidFill>
                  <a:srgbClr val="FFFFFF"/>
                </a:solidFill>
              </a:rPr>
              <a:t>людей, рационально распределяет ресурсы с целью выполнения поставленной задачи.</a:t>
            </a:r>
            <a:endParaRPr lang="ru-RU" i="1" dirty="0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7672" y="1952300"/>
            <a:ext cx="6069884" cy="1477328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FF"/>
                </a:solidFill>
              </a:rPr>
              <a:t>Эффективный </a:t>
            </a:r>
            <a:r>
              <a:rPr lang="en-US" b="1" i="1" dirty="0">
                <a:solidFill>
                  <a:srgbClr val="FFFFFF"/>
                </a:solidFill>
              </a:rPr>
              <a:t>руководитель: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ru-RU" dirty="0" smtClean="0">
              <a:solidFill>
                <a:srgbClr val="FFFFFF"/>
              </a:solidFill>
            </a:endParaRPr>
          </a:p>
          <a:p>
            <a:pPr algn="ctr"/>
            <a:r>
              <a:rPr lang="en-US" i="1" dirty="0" smtClean="0">
                <a:solidFill>
                  <a:srgbClr val="FFFFFF"/>
                </a:solidFill>
              </a:rPr>
              <a:t>Формулирует </a:t>
            </a:r>
            <a:r>
              <a:rPr lang="en-US" i="1" dirty="0">
                <a:solidFill>
                  <a:srgbClr val="FFFFFF"/>
                </a:solidFill>
              </a:rPr>
              <a:t>“видение” будущего компании и последовательно добивается того, чтобы компания продвигалась по намеченному пути. Обеспечивает высокие стандарты качества работы.</a:t>
            </a:r>
            <a:r>
              <a:rPr lang="ru-RU" i="1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57672" y="140191"/>
            <a:ext cx="6069884" cy="1631216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FF"/>
                </a:solidFill>
              </a:rPr>
              <a:t>Руководитель </a:t>
            </a:r>
            <a:r>
              <a:rPr lang="en-US" b="1" i="1" dirty="0">
                <a:solidFill>
                  <a:srgbClr val="FFFFFF"/>
                </a:solidFill>
              </a:rPr>
              <a:t>5 уровня: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ru-RU" dirty="0" smtClean="0">
              <a:solidFill>
                <a:srgbClr val="FFFFFF"/>
              </a:solidFill>
            </a:endParaRPr>
          </a:p>
          <a:p>
            <a:pPr algn="ctr"/>
            <a:r>
              <a:rPr lang="en-US" i="1" dirty="0" smtClean="0">
                <a:solidFill>
                  <a:srgbClr val="FFFFFF"/>
                </a:solidFill>
              </a:rPr>
              <a:t>Его </a:t>
            </a:r>
            <a:r>
              <a:rPr lang="en-US" i="1" dirty="0">
                <a:solidFill>
                  <a:srgbClr val="FFFFFF"/>
                </a:solidFill>
              </a:rPr>
              <a:t>руководство позволяет добиться исключительных и </a:t>
            </a:r>
            <a:r>
              <a:rPr lang="en-US" sz="2800" i="1" dirty="0">
                <a:solidFill>
                  <a:srgbClr val="FFFFFF"/>
                </a:solidFill>
              </a:rPr>
              <a:t>долгосрочных </a:t>
            </a:r>
            <a:r>
              <a:rPr lang="en-US" i="1" dirty="0">
                <a:solidFill>
                  <a:srgbClr val="FFFFFF"/>
                </a:solidFill>
              </a:rPr>
              <a:t>результатов благодаря парадоксальному сочетанию выдающихся личностных качеств и твердой профессиональной воли.</a:t>
            </a:r>
            <a:r>
              <a:rPr lang="ru-RU" i="1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5978" y="70723"/>
            <a:ext cx="9144000" cy="6717809"/>
          </a:xfrm>
          <a:prstGeom prst="triangle">
            <a:avLst/>
          </a:prstGeom>
          <a:noFill/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657672" y="140191"/>
            <a:ext cx="0" cy="6525181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5661" y="593748"/>
            <a:ext cx="125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5</a:t>
            </a:r>
            <a:r>
              <a:rPr lang="ru-RU" dirty="0" smtClean="0">
                <a:solidFill>
                  <a:srgbClr val="FFFFFF"/>
                </a:solidFill>
              </a:rPr>
              <a:t> уровень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4109" y="2477914"/>
            <a:ext cx="125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4</a:t>
            </a:r>
            <a:r>
              <a:rPr lang="ru-RU" dirty="0" smtClean="0">
                <a:solidFill>
                  <a:srgbClr val="FFFFFF"/>
                </a:solidFill>
              </a:rPr>
              <a:t> уровень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8061" y="6296040"/>
            <a:ext cx="125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1</a:t>
            </a:r>
            <a:r>
              <a:rPr lang="ru-RU" dirty="0" smtClean="0">
                <a:solidFill>
                  <a:srgbClr val="FFFFFF"/>
                </a:solidFill>
              </a:rPr>
              <a:t> уровень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8061" y="5570353"/>
            <a:ext cx="125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2</a:t>
            </a:r>
            <a:r>
              <a:rPr lang="ru-RU" dirty="0" smtClean="0">
                <a:solidFill>
                  <a:srgbClr val="FFFFFF"/>
                </a:solidFill>
              </a:rPr>
              <a:t> уровень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8061" y="4118969"/>
            <a:ext cx="125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3</a:t>
            </a:r>
            <a:r>
              <a:rPr lang="ru-RU" dirty="0" smtClean="0">
                <a:solidFill>
                  <a:srgbClr val="FFFFFF"/>
                </a:solidFill>
              </a:rPr>
              <a:t> уровень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" name="Закрывающая фигурная скобка 1"/>
          <p:cNvSpPr/>
          <p:nvPr/>
        </p:nvSpPr>
        <p:spPr>
          <a:xfrm>
            <a:off x="7859510" y="140191"/>
            <a:ext cx="544311" cy="4534380"/>
          </a:xfrm>
          <a:prstGeom prst="rightBrace">
            <a:avLst/>
          </a:prstGeom>
          <a:ln w="571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5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Вертикальный текст 2"/>
          <p:cNvSpPr txBox="1">
            <a:spLocks/>
          </p:cNvSpPr>
          <p:nvPr/>
        </p:nvSpPr>
        <p:spPr>
          <a:xfrm>
            <a:off x="928662" y="1285861"/>
            <a:ext cx="8072494" cy="2863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766" y="1293514"/>
            <a:ext cx="4392175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FFFFFF"/>
                </a:solidFill>
              </a:rPr>
              <a:t>Добивается исключительных результатов; основной акселератор перехода от хорошего к великому;</a:t>
            </a: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Демонстрирует непоколебимое стремление к достижению выдающихся результатов, пренебрегает трудностями;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Устанавливает стандарты долгосрочного успеха компании, никогда не соглашаясь на что-то меньшее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Смотрит в зеркало при неудачах.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6838" y="1285861"/>
            <a:ext cx="4377161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FFFFFF"/>
                </a:solidFill>
              </a:rPr>
              <a:t>Скромен, не ищет широкой известности;</a:t>
            </a:r>
          </a:p>
          <a:p>
            <a:pPr lvl="0"/>
            <a:endParaRPr lang="ru-RU" dirty="0">
              <a:solidFill>
                <a:srgbClr val="FFFFFF"/>
              </a:solidFill>
            </a:endParaRPr>
          </a:p>
          <a:p>
            <a:pPr lvl="0"/>
            <a:endParaRPr lang="ru-RU" dirty="0" smtClean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Действует в спокойной, последовательной манере, добивается высокого качества работы, соблюдает высочайшие стандарты, не рассчитывает на личное обаяние;</a:t>
            </a:r>
          </a:p>
          <a:p>
            <a:pPr lvl="0"/>
            <a:endParaRPr lang="ru-RU" dirty="0"/>
          </a:p>
          <a:p>
            <a:r>
              <a:rPr lang="ru-RU" dirty="0" smtClean="0">
                <a:solidFill>
                  <a:srgbClr val="FFFFFF"/>
                </a:solidFill>
              </a:rPr>
              <a:t>Реализует свое честолюбие через успех компании, а не как свой личный успех; выбирает последователей, способных добиться еще более выдающихся результатов;</a:t>
            </a:r>
            <a:endParaRPr lang="ru-RU" dirty="0">
              <a:solidFill>
                <a:srgbClr val="FFFFFF"/>
              </a:solidFill>
            </a:endParaRPr>
          </a:p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Смотрит в окно, а не в зеркало, когда речь идет об успехе, приписывая заслугу другим сотрудникам, внешним факторам и чистому везению.</a:t>
            </a:r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4098" idx="0"/>
            <a:endCxn id="4098" idx="2"/>
          </p:cNvCxnSpPr>
          <p:nvPr/>
        </p:nvCxnSpPr>
        <p:spPr>
          <a:xfrm>
            <a:off x="4572000" y="1"/>
            <a:ext cx="0" cy="6858000"/>
          </a:xfrm>
          <a:prstGeom prst="line">
            <a:avLst/>
          </a:prstGeom>
          <a:ln w="762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0401" y="98958"/>
            <a:ext cx="41895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FF"/>
                </a:solidFill>
              </a:rPr>
              <a:t>Профессиональная воля</a:t>
            </a:r>
            <a:endParaRPr lang="ru-RU" sz="32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1781" y="226618"/>
            <a:ext cx="33978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FF"/>
                </a:solidFill>
              </a:rPr>
              <a:t>Скромность</a:t>
            </a:r>
            <a:endParaRPr lang="ru-RU" sz="3200" dirty="0">
              <a:solidFill>
                <a:srgbClr val="FFFFFF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0" y="2144091"/>
            <a:ext cx="9143999" cy="6597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" y="3591192"/>
            <a:ext cx="9143999" cy="6597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" y="5199260"/>
            <a:ext cx="9143999" cy="6597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0" y="1204878"/>
            <a:ext cx="9143999" cy="6597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87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-it-a-2\Documents\Дизайнерский подход\Новая папка\new\Безимени-7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850" y="1301751"/>
            <a:ext cx="8715149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FF"/>
                </a:solidFill>
              </a:rPr>
              <a:t>Уязвимой является любая компания, независимо от того, сколь великой она кажется. Неважно, чего вы достигли, как далеко вперед ушли, какую мощь приобрели, - вы беззащитны перед возможным упадком. Нет такого закона природы, в соответствии с которым самые сильные непременно должны остаться на вершине. Сорваться с нее может каждый…</a:t>
            </a:r>
            <a:endParaRPr lang="ru-RU" sz="2800" dirty="0">
              <a:solidFill>
                <a:srgbClr val="FFFFFF"/>
              </a:solidFill>
            </a:endParaRPr>
          </a:p>
          <a:p>
            <a:r>
              <a:rPr lang="en-US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48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699</Words>
  <Application>Microsoft Macintosh PowerPoint</Application>
  <PresentationFormat>Экран (4:3)</PresentationFormat>
  <Paragraphs>137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Ildar Khayrullin</dc:creator>
  <cp:lastModifiedBy>Ildar Khayrullin</cp:lastModifiedBy>
  <cp:revision>20</cp:revision>
  <dcterms:created xsi:type="dcterms:W3CDTF">2013-04-13T06:16:06Z</dcterms:created>
  <dcterms:modified xsi:type="dcterms:W3CDTF">2013-04-16T17:10:45Z</dcterms:modified>
</cp:coreProperties>
</file>